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340" r:id="rId2"/>
    <p:sldId id="332" r:id="rId3"/>
    <p:sldId id="347" r:id="rId4"/>
    <p:sldId id="345" r:id="rId5"/>
    <p:sldId id="343" r:id="rId6"/>
    <p:sldId id="344" r:id="rId7"/>
    <p:sldId id="346" r:id="rId8"/>
    <p:sldId id="317" r:id="rId9"/>
    <p:sldId id="288" r:id="rId10"/>
    <p:sldId id="257" r:id="rId11"/>
    <p:sldId id="329" r:id="rId12"/>
    <p:sldId id="339" r:id="rId13"/>
    <p:sldId id="337" r:id="rId14"/>
    <p:sldId id="333" r:id="rId15"/>
    <p:sldId id="334" r:id="rId16"/>
    <p:sldId id="348" r:id="rId17"/>
    <p:sldId id="370" r:id="rId18"/>
    <p:sldId id="371" r:id="rId19"/>
    <p:sldId id="350" r:id="rId20"/>
    <p:sldId id="330" r:id="rId21"/>
    <p:sldId id="351" r:id="rId22"/>
    <p:sldId id="352" r:id="rId23"/>
    <p:sldId id="353" r:id="rId24"/>
    <p:sldId id="354" r:id="rId25"/>
    <p:sldId id="338" r:id="rId26"/>
    <p:sldId id="336" r:id="rId27"/>
    <p:sldId id="342" r:id="rId28"/>
    <p:sldId id="357" r:id="rId29"/>
    <p:sldId id="356" r:id="rId30"/>
    <p:sldId id="355" r:id="rId31"/>
    <p:sldId id="367" r:id="rId32"/>
    <p:sldId id="359" r:id="rId33"/>
    <p:sldId id="363" r:id="rId34"/>
    <p:sldId id="364" r:id="rId35"/>
    <p:sldId id="365" r:id="rId36"/>
    <p:sldId id="362" r:id="rId37"/>
    <p:sldId id="366" r:id="rId38"/>
    <p:sldId id="368" r:id="rId39"/>
    <p:sldId id="369" r:id="rId40"/>
    <p:sldId id="360" r:id="rId41"/>
    <p:sldId id="335" r:id="rId42"/>
    <p:sldId id="372" r:id="rId43"/>
    <p:sldId id="331" r:id="rId44"/>
    <p:sldId id="31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0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437A5-9A1F-423F-AB35-0B6CC9C46E62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7377-8615-40E2-AA20-5EAD8051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74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1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11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5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97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7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51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0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3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72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3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8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9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5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3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67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39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6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5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08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8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5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1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2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51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6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01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06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90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532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7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8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75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9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1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5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648" y="6392446"/>
            <a:ext cx="11614115" cy="304801"/>
          </a:xfrm>
        </p:spPr>
        <p:txBody>
          <a:bodyPr/>
          <a:lstStyle/>
          <a:p>
            <a:r>
              <a:rPr lang="en-US" dirty="0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D1927E6E-AF00-4E1A-8E2A-E6C562435D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239"/>
            <a:ext cx="9404723" cy="5953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9404723" cy="571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B3D0F1-977A-4103-8BD5-006352014A3D}"/>
              </a:ext>
            </a:extLst>
          </p:cNvPr>
          <p:cNvSpPr txBox="1">
            <a:spLocks/>
          </p:cNvSpPr>
          <p:nvPr userDrawn="1"/>
        </p:nvSpPr>
        <p:spPr>
          <a:xfrm>
            <a:off x="133004" y="6392446"/>
            <a:ext cx="11795759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Predictive Modeling with R                                                                                                                                   </a:t>
            </a:r>
            <a:fld id="{C2500E63-0388-440A-91EF-6726475ABF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D7487-087C-4A72-9DDC-048230EEBEEF}"/>
              </a:ext>
            </a:extLst>
          </p:cNvPr>
          <p:cNvSpPr/>
          <p:nvPr userDrawn="1"/>
        </p:nvSpPr>
        <p:spPr>
          <a:xfrm>
            <a:off x="0" y="822960"/>
            <a:ext cx="12192000" cy="60350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Arial Rounded MT Bold" panose="020F07040305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qlsaturday.com/797/EventHome.aspx" TargetMode="External"/><Relationship Id="rId4" Type="http://schemas.openxmlformats.org/officeDocument/2006/relationships/hyperlink" Target="http://www.sqlsaturday.com/694/EventHome.aspx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r-project.org/bin/windows/bas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cs.microsoft.com/en-us/power-bi/service-r-packages-support" TargetMode="Externa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documents/data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revolutionanalytics.com/2016/01/new-data-sources-for-r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ryancafferky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afferky/shared/tree/master/PowerBIwith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681062" y="2418221"/>
            <a:ext cx="12882114" cy="489416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SQL Saturday in Albany, NY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i="1" dirty="0">
                <a:solidFill>
                  <a:schemeClr val="bg1"/>
                </a:solidFill>
              </a:rPr>
              <a:t>July 29</a:t>
            </a:r>
            <a:r>
              <a:rPr lang="en-US" sz="2800" i="1" baseline="30000" dirty="0">
                <a:solidFill>
                  <a:schemeClr val="bg1"/>
                </a:solidFill>
              </a:rPr>
              <a:t>th</a:t>
            </a:r>
            <a:r>
              <a:rPr lang="en-US" sz="2800" i="1" dirty="0">
                <a:solidFill>
                  <a:schemeClr val="bg1"/>
                </a:solidFill>
              </a:rPr>
              <a:t>, 2018</a:t>
            </a:r>
            <a:br>
              <a:rPr lang="en-US" sz="2800" i="1" dirty="0">
                <a:solidFill>
                  <a:schemeClr val="bg1"/>
                </a:solidFill>
              </a:rPr>
            </a:br>
            <a:br>
              <a:rPr lang="en-US" sz="2800" i="1" dirty="0">
                <a:solidFill>
                  <a:schemeClr val="bg1"/>
                </a:solidFill>
              </a:rPr>
            </a:br>
            <a:br>
              <a:rPr lang="en-US" sz="2800" i="1" dirty="0">
                <a:solidFill>
                  <a:schemeClr val="bg1"/>
                </a:solidFill>
              </a:rPr>
            </a:br>
            <a:br>
              <a:rPr lang="en-US" sz="2800" i="1" dirty="0">
                <a:solidFill>
                  <a:schemeClr val="bg1"/>
                </a:solidFill>
              </a:rPr>
            </a:br>
            <a:br>
              <a:rPr lang="en-US" sz="2800" i="1" dirty="0">
                <a:solidFill>
                  <a:schemeClr val="bg1"/>
                </a:solidFill>
              </a:rPr>
            </a:br>
            <a:br>
              <a:rPr lang="en-US" sz="2800" i="1" dirty="0">
                <a:solidFill>
                  <a:schemeClr val="bg1"/>
                </a:solidFill>
              </a:rPr>
            </a:br>
            <a:r>
              <a:rPr lang="en-US" sz="2800" i="1" dirty="0">
                <a:solidFill>
                  <a:schemeClr val="bg1"/>
                </a:solidFill>
              </a:rPr>
              <a:t>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FC2EFA-C20C-478B-BF90-99EF42F8E942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Image result for sql saturday">
            <a:extLst>
              <a:ext uri="{FF2B5EF4-FFF2-40B4-BE49-F238E27FC236}">
                <a16:creationId xmlns:a16="http://schemas.microsoft.com/office/drawing/2014/main" id="{8178E02C-7FC4-4F0C-AA0A-EB7772FB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41" y="225108"/>
            <a:ext cx="4082318" cy="19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BB4058-6807-4C0A-9C1B-316E08332CB4}"/>
              </a:ext>
            </a:extLst>
          </p:cNvPr>
          <p:cNvSpPr/>
          <p:nvPr/>
        </p:nvSpPr>
        <p:spPr>
          <a:xfrm>
            <a:off x="3228800" y="3318195"/>
            <a:ext cx="585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http://www.sqlsaturday.com/694/EventHome.aspx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954A69-153A-4FE7-AC1E-F7758B6E56A5}"/>
              </a:ext>
            </a:extLst>
          </p:cNvPr>
          <p:cNvSpPr txBox="1">
            <a:spLocks/>
          </p:cNvSpPr>
          <p:nvPr/>
        </p:nvSpPr>
        <p:spPr>
          <a:xfrm>
            <a:off x="-615352" y="4289961"/>
            <a:ext cx="12882114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SQL Saturday in Boston, MA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i="1" dirty="0">
                <a:solidFill>
                  <a:schemeClr val="bg1"/>
                </a:solidFill>
              </a:rPr>
              <a:t>September 22, 2018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A2B2DA-447A-463D-B086-DD65FB9C4F4C}"/>
              </a:ext>
            </a:extLst>
          </p:cNvPr>
          <p:cNvSpPr/>
          <p:nvPr/>
        </p:nvSpPr>
        <p:spPr>
          <a:xfrm>
            <a:off x="3046384" y="5192032"/>
            <a:ext cx="585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http://www.sqlsaturday.com/797/EventHome.aspx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6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What is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 is an open source language for Data Science.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58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Why Use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0728" y="1336477"/>
            <a:ext cx="12331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Can do things in Power BI that cannot be done without it.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Tell stories involving machine learning.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Show the research, i.e. how did we get here.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Extend your skillset.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Exploration.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51670" y="1260977"/>
            <a:ext cx="1210531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Scripting language like Python, BASH, Perl, or PowerShell.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Vast library of statistical functions.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Support to create impressive visualizations.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Extensive free open source libraries by the user community.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9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Getting Things Set Up</a:t>
            </a:r>
          </a:p>
        </p:txBody>
      </p:sp>
      <p:pic>
        <p:nvPicPr>
          <p:cNvPr id="2050" name="Picture 2" descr="Image result for setup install cartoon">
            <a:extLst>
              <a:ext uri="{FF2B5EF4-FFF2-40B4-BE49-F238E27FC236}">
                <a16:creationId xmlns:a16="http://schemas.microsoft.com/office/drawing/2014/main" id="{B4938202-1EF6-4CAA-91C3-1CD5DAC6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76" y="2384321"/>
            <a:ext cx="4074463" cy="281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56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Get and Install R and R 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9665" y="1766232"/>
            <a:ext cx="804579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CLI – Command Line interface.  </a:t>
            </a:r>
          </a:p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2"/>
              </a:rPr>
              <a:t>https://cran.r-project.org/bin/windows/base/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Designed for interactive single command at a time.  Must install this.</a:t>
            </a:r>
          </a:p>
          <a:p>
            <a:endParaRPr lang="en-US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R Studio – An Integrated Development Environment.</a:t>
            </a:r>
          </a:p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3"/>
              </a:rPr>
              <a:t>https://www.rstudio.com/products/rstudio/download/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 complete script development environment.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08C386-BFC4-4634-B6E1-F2C5BC44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97" y="3650217"/>
            <a:ext cx="1090612" cy="1220306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5A05951A-0B1C-4008-ADA5-8CD15007F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52" y="1940116"/>
            <a:ext cx="1073157" cy="8316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5446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4389" y="157444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824" y="1040053"/>
            <a:ext cx="7258868" cy="525833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 rot="10800000">
            <a:off x="652535" y="2218589"/>
            <a:ext cx="1300714" cy="8384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251"/>
              <a:gd name="adj6" fmla="val -5079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8399" y="2446048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Script Editor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9779332" y="2141248"/>
            <a:ext cx="1430867" cy="575734"/>
          </a:xfrm>
          <a:prstGeom prst="borderCallout2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Environment Memory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9948665" y="3868448"/>
            <a:ext cx="1430867" cy="575734"/>
          </a:xfrm>
          <a:prstGeom prst="borderCallout2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Tabbed Views</a:t>
            </a:r>
          </a:p>
        </p:txBody>
      </p:sp>
      <p:sp>
        <p:nvSpPr>
          <p:cNvPr id="10" name="Line Callout 2 9"/>
          <p:cNvSpPr/>
          <p:nvPr/>
        </p:nvSpPr>
        <p:spPr>
          <a:xfrm rot="10800000">
            <a:off x="618669" y="4716255"/>
            <a:ext cx="1300714" cy="83844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3163"/>
              <a:gd name="adj6" fmla="val -3712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0733" y="4986048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 Console</a:t>
            </a:r>
          </a:p>
        </p:txBody>
      </p:sp>
    </p:spTree>
    <p:extLst>
      <p:ext uri="{BB962C8B-B14F-4D97-AF65-F5344CB8AC3E}">
        <p14:creationId xmlns:p14="http://schemas.microsoft.com/office/powerpoint/2010/main" val="103992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Primer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1923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384976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1130538" y="5710836"/>
            <a:ext cx="9930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Using R with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8878A-B640-4DA9-9291-E25BB1F4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44" y="1524706"/>
            <a:ext cx="5832941" cy="3282358"/>
          </a:xfrm>
          <a:prstGeom prst="rect">
            <a:avLst/>
          </a:prstGeom>
        </p:spPr>
      </p:pic>
      <p:pic>
        <p:nvPicPr>
          <p:cNvPr id="8" name="Picture 4" descr="Image result for r programming">
            <a:extLst>
              <a:ext uri="{FF2B5EF4-FFF2-40B4-BE49-F238E27FC236}">
                <a16:creationId xmlns:a16="http://schemas.microsoft.com/office/drawing/2014/main" id="{E46DF780-44A5-4517-8736-B2575CED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133" y="2665869"/>
            <a:ext cx="1526261" cy="1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56BA52-3EE6-446D-BE04-4CE667673E0E}"/>
              </a:ext>
            </a:extLst>
          </p:cNvPr>
          <p:cNvSpPr/>
          <p:nvPr/>
        </p:nvSpPr>
        <p:spPr>
          <a:xfrm>
            <a:off x="2209347" y="6139491"/>
            <a:ext cx="915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https://docs.microsoft.com/en-us/power-bi/service-r-packages-support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B5DA4F-F1BB-4D7B-A51A-F70F544C856F}"/>
              </a:ext>
            </a:extLst>
          </p:cNvPr>
          <p:cNvSpPr/>
          <p:nvPr/>
        </p:nvSpPr>
        <p:spPr>
          <a:xfrm>
            <a:off x="3162344" y="5421998"/>
            <a:ext cx="58673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Supported R Packages</a:t>
            </a:r>
          </a:p>
        </p:txBody>
      </p:sp>
    </p:spTree>
    <p:extLst>
      <p:ext uri="{BB962C8B-B14F-4D97-AF65-F5344CB8AC3E}">
        <p14:creationId xmlns:p14="http://schemas.microsoft.com/office/powerpoint/2010/main" val="350135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C38536-9A90-475C-9770-D02E0B1BD0EB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F75AC-ED49-4607-A4E8-C56FA513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83" y="1072824"/>
            <a:ext cx="9103655" cy="5122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1895" y="6128591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by Bryan Cafferky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47B0-9FEB-49D6-B122-15FDD70A0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196" y="5183585"/>
            <a:ext cx="1701117" cy="1468226"/>
          </a:xfrm>
          <a:prstGeom prst="rect">
            <a:avLst/>
          </a:prstGeom>
        </p:spPr>
      </p:pic>
      <p:pic>
        <p:nvPicPr>
          <p:cNvPr id="1028" name="Picture 4" descr="Image result for r programming">
            <a:extLst>
              <a:ext uri="{FF2B5EF4-FFF2-40B4-BE49-F238E27FC236}">
                <a16:creationId xmlns:a16="http://schemas.microsoft.com/office/drawing/2014/main" id="{166A7BD9-9996-49B1-BEC7-0675FABA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88" y="2496866"/>
            <a:ext cx="2686719" cy="268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42FAC-8FAA-400B-9B9F-4CF62F8478D5}"/>
              </a:ext>
            </a:extLst>
          </p:cNvPr>
          <p:cNvSpPr/>
          <p:nvPr/>
        </p:nvSpPr>
        <p:spPr>
          <a:xfrm>
            <a:off x="115177" y="0"/>
            <a:ext cx="11895136" cy="923330"/>
          </a:xfrm>
          <a:prstGeom prst="rect">
            <a:avLst/>
          </a:prstGeom>
          <a:noFill/>
          <a:scene3d>
            <a:camera prst="perspectiveAbove"/>
            <a:lightRig rig="threePt" dir="t">
              <a:rot lat="0" lon="0" rev="1800000"/>
            </a:lightRig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8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innerShdw blurRad="63500" dist="139700">
                    <a:srgbClr val="C00000"/>
                  </a:innerShdw>
                </a:effectLst>
              </a:rPr>
              <a:t>Giving SupeR Powers to Power BI</a:t>
            </a:r>
            <a:endParaRPr lang="en-US" sz="5400" b="1" cap="none" spc="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innerShdw blurRad="63500" dist="139700">
                  <a:srgbClr val="C00000"/>
                </a:innerShdw>
              </a:effectLst>
            </a:endParaRPr>
          </a:p>
        </p:txBody>
      </p:sp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9DA22DB-FCF1-412A-B41B-A82C54A49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510" y="5672483"/>
            <a:ext cx="434476" cy="4344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73EF76-68EB-4088-864C-3C7233A706A8}"/>
              </a:ext>
            </a:extLst>
          </p:cNvPr>
          <p:cNvSpPr/>
          <p:nvPr/>
        </p:nvSpPr>
        <p:spPr>
          <a:xfrm>
            <a:off x="2253442" y="5672483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Subscribe to me on YouTube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50550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Enabling R Scripts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DD33A-96B5-4201-A78D-77D3F26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2" y="1070960"/>
            <a:ext cx="4211981" cy="5647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DC60E-AE87-46DE-80BF-746805068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49" y="1070960"/>
            <a:ext cx="6083454" cy="5626262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5E19837A-38C2-476C-93E2-8EF9E6D3908F}"/>
              </a:ext>
            </a:extLst>
          </p:cNvPr>
          <p:cNvSpPr/>
          <p:nvPr/>
        </p:nvSpPr>
        <p:spPr>
          <a:xfrm>
            <a:off x="3185797" y="2353789"/>
            <a:ext cx="1444926" cy="507447"/>
          </a:xfrm>
          <a:prstGeom prst="borderCallout1">
            <a:avLst>
              <a:gd name="adj1" fmla="val 18750"/>
              <a:gd name="adj2" fmla="val -8333"/>
              <a:gd name="adj3" fmla="val -65416"/>
              <a:gd name="adj4" fmla="val -321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Options</a:t>
            </a:r>
          </a:p>
        </p:txBody>
      </p:sp>
    </p:spTree>
    <p:extLst>
      <p:ext uri="{BB962C8B-B14F-4D97-AF65-F5344CB8AC3E}">
        <p14:creationId xmlns:p14="http://schemas.microsoft.com/office/powerpoint/2010/main" val="338812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EA1F4-D7CD-4A9F-86AD-BE1A270C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9" y="1313657"/>
            <a:ext cx="6363682" cy="3974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541EB-5C87-464F-AD30-D4C90080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040" y="1049338"/>
            <a:ext cx="4508139" cy="4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6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1DB54-C8E9-459E-8BD4-D7BE7569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4" y="1306405"/>
            <a:ext cx="9467620" cy="525378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65BD233-EFD6-47CF-98D0-0463B9DD87AC}"/>
              </a:ext>
            </a:extLst>
          </p:cNvPr>
          <p:cNvSpPr/>
          <p:nvPr/>
        </p:nvSpPr>
        <p:spPr>
          <a:xfrm>
            <a:off x="6550417" y="147952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79140"/>
              <a:gd name="adj4" fmla="val -8060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an installed package.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ADD7C9C-F442-46D0-9EEA-CAFFB09CE2A3}"/>
              </a:ext>
            </a:extLst>
          </p:cNvPr>
          <p:cNvSpPr/>
          <p:nvPr/>
        </p:nvSpPr>
        <p:spPr>
          <a:xfrm>
            <a:off x="7543605" y="236956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11988"/>
              <a:gd name="adj4" fmla="val -659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returns a data frame.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0675B6-BF01-4160-AFDF-D99B773A6E4E}"/>
              </a:ext>
            </a:extLst>
          </p:cNvPr>
          <p:cNvSpPr/>
          <p:nvPr/>
        </p:nvSpPr>
        <p:spPr>
          <a:xfrm>
            <a:off x="7239344" y="3608882"/>
            <a:ext cx="3911764" cy="648831"/>
          </a:xfrm>
          <a:prstGeom prst="borderCallout1">
            <a:avLst>
              <a:gd name="adj1" fmla="val 18750"/>
              <a:gd name="adj2" fmla="val -8333"/>
              <a:gd name="adj3" fmla="val -18580"/>
              <a:gd name="adj4" fmla="val -3769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 frame based on value_adjusted 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4173AF1B-281C-42B4-938D-543D5D70EEBC}"/>
              </a:ext>
            </a:extLst>
          </p:cNvPr>
          <p:cNvSpPr/>
          <p:nvPr/>
        </p:nvSpPr>
        <p:spPr>
          <a:xfrm>
            <a:off x="2426829" y="4134101"/>
            <a:ext cx="3831358" cy="349279"/>
          </a:xfrm>
          <a:prstGeom prst="borderCallout1">
            <a:avLst>
              <a:gd name="adj1" fmla="val 18750"/>
              <a:gd name="adj2" fmla="val -8333"/>
              <a:gd name="adj3" fmla="val -60925"/>
              <a:gd name="adj4" fmla="val -135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 unneeded data frame.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67D628A-B911-4240-8086-64D8E4473B3C}"/>
              </a:ext>
            </a:extLst>
          </p:cNvPr>
          <p:cNvSpPr/>
          <p:nvPr/>
        </p:nvSpPr>
        <p:spPr>
          <a:xfrm>
            <a:off x="2317211" y="1141436"/>
            <a:ext cx="3598877" cy="349279"/>
          </a:xfrm>
          <a:prstGeom prst="borderCallout1">
            <a:avLst>
              <a:gd name="adj1" fmla="val 134830"/>
              <a:gd name="adj2" fmla="val 34813"/>
              <a:gd name="adj3" fmla="val 377931"/>
              <a:gd name="adj4" fmla="val 13361"/>
            </a:avLst>
          </a:prstGeom>
          <a:solidFill>
            <a:srgbClr val="C0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Unsupported Package</a:t>
            </a:r>
          </a:p>
        </p:txBody>
      </p:sp>
    </p:spTree>
    <p:extLst>
      <p:ext uri="{BB962C8B-B14F-4D97-AF65-F5344CB8AC3E}">
        <p14:creationId xmlns:p14="http://schemas.microsoft.com/office/powerpoint/2010/main" val="205443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D4DAB-50EB-4E0E-9175-388BD891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0" y="966250"/>
            <a:ext cx="8917757" cy="57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1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3CD53-D0FF-4049-9593-8CF54FF2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77" y="1049338"/>
            <a:ext cx="6852057" cy="56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DD4C9-0E7F-4B9A-B520-03CF75535F63}"/>
              </a:ext>
            </a:extLst>
          </p:cNvPr>
          <p:cNvSpPr txBox="1"/>
          <p:nvPr/>
        </p:nvSpPr>
        <p:spPr>
          <a:xfrm>
            <a:off x="8881902" y="621964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r_adjusted_values_load.r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83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Windows with AI Enabled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EF15-8075-4B39-89E6-3FB66985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58" y="2281166"/>
            <a:ext cx="7742857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BFA0B-E4B5-45D4-8140-D061F290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994" y="2625147"/>
            <a:ext cx="9229725" cy="287655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3694066" y="1639640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307355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Edit Queries</a:t>
            </a:r>
          </a:p>
        </p:txBody>
      </p:sp>
    </p:spTree>
    <p:extLst>
      <p:ext uri="{BB962C8B-B14F-4D97-AF65-F5344CB8AC3E}">
        <p14:creationId xmlns:p14="http://schemas.microsoft.com/office/powerpoint/2010/main" val="1099024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184558" y="1876571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214451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5C96B-CAC8-4559-AD5A-E121F3A8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953401"/>
            <a:ext cx="10975596" cy="19033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61C15C3-104C-4826-8879-F85C8D51D235}"/>
              </a:ext>
            </a:extLst>
          </p:cNvPr>
          <p:cNvSpPr/>
          <p:nvPr/>
        </p:nvSpPr>
        <p:spPr>
          <a:xfrm>
            <a:off x="9209701" y="1914757"/>
            <a:ext cx="2704066" cy="460518"/>
          </a:xfrm>
          <a:prstGeom prst="borderCallout1">
            <a:avLst>
              <a:gd name="adj1" fmla="val 131692"/>
              <a:gd name="adj2" fmla="val 47509"/>
              <a:gd name="adj3" fmla="val 287317"/>
              <a:gd name="adj4" fmla="val 43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Run R Script</a:t>
            </a:r>
          </a:p>
        </p:txBody>
      </p:sp>
    </p:spTree>
    <p:extLst>
      <p:ext uri="{BB962C8B-B14F-4D97-AF65-F5344CB8AC3E}">
        <p14:creationId xmlns:p14="http://schemas.microsoft.com/office/powerpoint/2010/main" val="3690832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5ED0-1B1E-49F2-A9B8-61E962C5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2" y="1506692"/>
            <a:ext cx="8293695" cy="4957287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C6830312-FC7A-4283-B1C0-1D3D71CF5F7D}"/>
              </a:ext>
            </a:extLst>
          </p:cNvPr>
          <p:cNvSpPr/>
          <p:nvPr/>
        </p:nvSpPr>
        <p:spPr>
          <a:xfrm>
            <a:off x="7172586" y="1800033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101563"/>
              <a:gd name="adj4" fmla="val -12224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BI Passed Data In as the dataset data frame. 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5122862" y="3985335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-53124"/>
              <a:gd name="adj4" fmla="val -78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is returned via the output data frame.</a:t>
            </a:r>
          </a:p>
        </p:txBody>
      </p:sp>
    </p:spTree>
    <p:extLst>
      <p:ext uri="{BB962C8B-B14F-4D97-AF65-F5344CB8AC3E}">
        <p14:creationId xmlns:p14="http://schemas.microsoft.com/office/powerpoint/2010/main" val="61429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Some Things R Better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0589E-818A-4984-A8CC-609DC519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66" y="1145387"/>
            <a:ext cx="9289869" cy="52209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22162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FB8D8-7ECD-4E79-A391-2616E8BBD487}"/>
              </a:ext>
            </a:extLst>
          </p:cNvPr>
          <p:cNvSpPr/>
          <p:nvPr/>
        </p:nvSpPr>
        <p:spPr>
          <a:xfrm>
            <a:off x="7246189" y="5882109"/>
            <a:ext cx="494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scr_transformation.r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Scr_power_bi_sales_adjusted_measure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A41D0F-C196-4811-9DCD-7F74B6154D77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02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F9C87EE3-75BA-4EE1-8E9B-E1D66FA2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703" y="1249680"/>
            <a:ext cx="6463353" cy="46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0988BD-9052-4082-A39B-609ED90BC284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91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8714A-3825-4867-87CB-4B5263EA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2" y="1049338"/>
            <a:ext cx="7633075" cy="567150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8394570" y="3771073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-14663"/>
              <a:gd name="adj4" fmla="val -6099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</a:t>
            </a:r>
          </a:p>
        </p:txBody>
      </p:sp>
    </p:spTree>
    <p:extLst>
      <p:ext uri="{BB962C8B-B14F-4D97-AF65-F5344CB8AC3E}">
        <p14:creationId xmlns:p14="http://schemas.microsoft.com/office/powerpoint/2010/main" val="2010004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009D-FF3A-4E12-8E6B-7F4F0D4F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42" y="1049338"/>
            <a:ext cx="7660423" cy="569182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7317610" y="5256689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103016"/>
              <a:gd name="adj4" fmla="val -6966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Code Window</a:t>
            </a:r>
          </a:p>
        </p:txBody>
      </p:sp>
    </p:spTree>
    <p:extLst>
      <p:ext uri="{BB962C8B-B14F-4D97-AF65-F5344CB8AC3E}">
        <p14:creationId xmlns:p14="http://schemas.microsoft.com/office/powerpoint/2010/main" val="4262486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87FFF-8A53-4C0C-B5A8-ECBC7048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1171833"/>
            <a:ext cx="7300278" cy="5424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4426050" y="3427889"/>
            <a:ext cx="2665629" cy="1123791"/>
          </a:xfrm>
          <a:prstGeom prst="borderCallout1">
            <a:avLst>
              <a:gd name="adj1" fmla="val 117542"/>
              <a:gd name="adj2" fmla="val 37322"/>
              <a:gd name="adj3" fmla="val 175387"/>
              <a:gd name="adj4" fmla="val -284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passed to Script as dataset data frame.</a:t>
            </a:r>
          </a:p>
        </p:txBody>
      </p:sp>
    </p:spTree>
    <p:extLst>
      <p:ext uri="{BB962C8B-B14F-4D97-AF65-F5344CB8AC3E}">
        <p14:creationId xmlns:p14="http://schemas.microsoft.com/office/powerpoint/2010/main" val="3931235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02F34-7868-4EA1-980A-A25350EF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" y="2016760"/>
            <a:ext cx="10139204" cy="336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6890702" y="2721255"/>
            <a:ext cx="2665629" cy="783946"/>
          </a:xfrm>
          <a:prstGeom prst="borderCallout1">
            <a:avLst>
              <a:gd name="adj1" fmla="val 115734"/>
              <a:gd name="adj2" fmla="val 11785"/>
              <a:gd name="adj3" fmla="val 182771"/>
              <a:gd name="adj4" fmla="val -1591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renders visualization.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859280" y="2329282"/>
            <a:ext cx="3538277" cy="783946"/>
          </a:xfrm>
          <a:prstGeom prst="borderCallout1">
            <a:avLst>
              <a:gd name="adj1" fmla="val 115734"/>
              <a:gd name="adj2" fmla="val 11785"/>
              <a:gd name="adj3" fmla="val 177587"/>
              <a:gd name="adj4" fmla="val 67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 must be installed.</a:t>
            </a:r>
          </a:p>
        </p:txBody>
      </p:sp>
    </p:spTree>
    <p:extLst>
      <p:ext uri="{BB962C8B-B14F-4D97-AF65-F5344CB8AC3E}">
        <p14:creationId xmlns:p14="http://schemas.microsoft.com/office/powerpoint/2010/main" val="2062765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CDF1E0-A92F-41D7-AEE3-7591F629DB38}"/>
              </a:ext>
            </a:extLst>
          </p:cNvPr>
          <p:cNvSpPr txBox="1">
            <a:spLocks/>
          </p:cNvSpPr>
          <p:nvPr/>
        </p:nvSpPr>
        <p:spPr>
          <a:xfrm>
            <a:off x="10245725" y="6268135"/>
            <a:ext cx="3094746" cy="443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r_visualization.r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EAD18F-07A3-40B7-B7CE-320C5FF03051}"/>
              </a:ext>
            </a:extLst>
          </p:cNvPr>
          <p:cNvSpPr txBox="1">
            <a:spLocks/>
          </p:cNvSpPr>
          <p:nvPr/>
        </p:nvSpPr>
        <p:spPr>
          <a:xfrm>
            <a:off x="76900" y="32285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Visualizations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74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FA80-988B-4E22-8DA8-9059FFC7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82" y="3810001"/>
            <a:ext cx="4936796" cy="142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66624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96110"/>
              <a:gd name="adj4" fmla="val 145987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Script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3A532C65-7215-432E-9435-2BE08E84BD64}"/>
              </a:ext>
            </a:extLst>
          </p:cNvPr>
          <p:cNvSpPr/>
          <p:nvPr/>
        </p:nvSpPr>
        <p:spPr>
          <a:xfrm>
            <a:off x="3769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68650"/>
              <a:gd name="adj4" fmla="val 801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Options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C22D816-EB35-4066-88D4-8CE3294A69AC}"/>
              </a:ext>
            </a:extLst>
          </p:cNvPr>
          <p:cNvSpPr/>
          <p:nvPr/>
        </p:nvSpPr>
        <p:spPr>
          <a:xfrm>
            <a:off x="6055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76426"/>
              <a:gd name="adj4" fmla="val 665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R IDE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80B14EC-57CD-4267-B93E-DC41B66EBEA7}"/>
              </a:ext>
            </a:extLst>
          </p:cNvPr>
          <p:cNvSpPr/>
          <p:nvPr/>
        </p:nvSpPr>
        <p:spPr>
          <a:xfrm>
            <a:off x="8473441" y="2156562"/>
            <a:ext cx="2204719" cy="783946"/>
          </a:xfrm>
          <a:prstGeom prst="borderCallout1">
            <a:avLst>
              <a:gd name="adj1" fmla="val 115734"/>
              <a:gd name="adj2" fmla="val 51345"/>
              <a:gd name="adj3" fmla="val 277501"/>
              <a:gd name="adj4" fmla="val -66897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Expand/Contract Script Pane</a:t>
            </a:r>
          </a:p>
        </p:txBody>
      </p:sp>
    </p:spTree>
    <p:extLst>
      <p:ext uri="{BB962C8B-B14F-4D97-AF65-F5344CB8AC3E}">
        <p14:creationId xmlns:p14="http://schemas.microsoft.com/office/powerpoint/2010/main" val="3408797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ED97A-38F3-41BE-A79A-CA6B3C319D65}"/>
              </a:ext>
            </a:extLst>
          </p:cNvPr>
          <p:cNvSpPr txBox="1"/>
          <p:nvPr/>
        </p:nvSpPr>
        <p:spPr>
          <a:xfrm>
            <a:off x="885976" y="392687"/>
            <a:ext cx="990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Why is Spock’s shirt blue in Star Trek The Original Series?</a:t>
            </a:r>
          </a:p>
        </p:txBody>
      </p:sp>
      <p:pic>
        <p:nvPicPr>
          <p:cNvPr id="1026" name="Picture 2" descr="Image result for spock">
            <a:extLst>
              <a:ext uri="{FF2B5EF4-FFF2-40B4-BE49-F238E27FC236}">
                <a16:creationId xmlns:a16="http://schemas.microsoft.com/office/drawing/2014/main" id="{A6D84E9F-A2EA-40E4-9BDD-F9B5C69F3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226" y="1921510"/>
            <a:ext cx="4604173" cy="3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828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ED97A-38F3-41BE-A79A-CA6B3C319D65}"/>
              </a:ext>
            </a:extLst>
          </p:cNvPr>
          <p:cNvSpPr txBox="1"/>
          <p:nvPr/>
        </p:nvSpPr>
        <p:spPr>
          <a:xfrm>
            <a:off x="447770" y="531185"/>
            <a:ext cx="9905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Why is Spock’s shirt blue in Star Trek The Original 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Blue stands for Science and Medical Service.</a:t>
            </a:r>
          </a:p>
        </p:txBody>
      </p:sp>
    </p:spTree>
    <p:extLst>
      <p:ext uri="{BB962C8B-B14F-4D97-AF65-F5344CB8AC3E}">
        <p14:creationId xmlns:p14="http://schemas.microsoft.com/office/powerpoint/2010/main" val="285670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917207" y="2104253"/>
            <a:ext cx="6780467" cy="489416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R is to Power BI as…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F8A7BB-6999-4A2C-AC0C-0A484F8EB8E2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375FD4-B979-4482-8E56-89627440A29E}"/>
              </a:ext>
            </a:extLst>
          </p:cNvPr>
          <p:cNvSpPr/>
          <p:nvPr/>
        </p:nvSpPr>
        <p:spPr>
          <a:xfrm>
            <a:off x="2071870" y="5667881"/>
            <a:ext cx="8471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https://github.com/bcafferky/shared/tree/master/PowerBIwithR</a:t>
            </a:r>
          </a:p>
        </p:txBody>
      </p:sp>
    </p:spTree>
    <p:extLst>
      <p:ext uri="{BB962C8B-B14F-4D97-AF65-F5344CB8AC3E}">
        <p14:creationId xmlns:p14="http://schemas.microsoft.com/office/powerpoint/2010/main" val="3292575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9AD34-842C-4284-8F1D-DA6CF641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8" y="1012344"/>
            <a:ext cx="10114761" cy="545211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9FF58F95-6F8B-415A-AB03-442E1293BA22}"/>
              </a:ext>
            </a:extLst>
          </p:cNvPr>
          <p:cNvSpPr/>
          <p:nvPr/>
        </p:nvSpPr>
        <p:spPr>
          <a:xfrm>
            <a:off x="8371007" y="4673134"/>
            <a:ext cx="3598877" cy="556490"/>
          </a:xfrm>
          <a:prstGeom prst="borderCallout1">
            <a:avLst>
              <a:gd name="adj1" fmla="val 107691"/>
              <a:gd name="adj2" fmla="val 19333"/>
              <a:gd name="adj3" fmla="val 204781"/>
              <a:gd name="adj4" fmla="val -485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to Edit R Script</a:t>
            </a:r>
          </a:p>
        </p:txBody>
      </p:sp>
    </p:spTree>
    <p:extLst>
      <p:ext uri="{BB962C8B-B14F-4D97-AF65-F5344CB8AC3E}">
        <p14:creationId xmlns:p14="http://schemas.microsoft.com/office/powerpoint/2010/main" val="608412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 with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092143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Data Sources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253068" y="1418670"/>
            <a:ext cx="10245725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In R Data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MRAN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Packages that Get Data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C6EDE-5A9F-4C05-AFA0-BD2F3924CF0D}"/>
              </a:ext>
            </a:extLst>
          </p:cNvPr>
          <p:cNvSpPr/>
          <p:nvPr/>
        </p:nvSpPr>
        <p:spPr>
          <a:xfrm>
            <a:off x="756682" y="3139520"/>
            <a:ext cx="537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https://mran.microsoft.com/documents/data/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4AF53-DDEE-4EBE-8714-8079A4DC8289}"/>
              </a:ext>
            </a:extLst>
          </p:cNvPr>
          <p:cNvSpPr/>
          <p:nvPr/>
        </p:nvSpPr>
        <p:spPr>
          <a:xfrm>
            <a:off x="756682" y="4184611"/>
            <a:ext cx="8495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http://blog.revolutionanalytics.com/2016/01/new-data-sources-for-r.html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80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17949-211A-4E7A-90AF-C41B5D10C597}"/>
              </a:ext>
            </a:extLst>
          </p:cNvPr>
          <p:cNvSpPr txBox="1"/>
          <p:nvPr/>
        </p:nvSpPr>
        <p:spPr>
          <a:xfrm>
            <a:off x="-192946" y="1353256"/>
            <a:ext cx="113167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popular open source data science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Comprehensive R Archive Network (CRAN) maintains R.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has rich support for statistics and visualizations.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vectorized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Extended with new Functionality via Packages.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2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640"/>
            <a:ext cx="8825657" cy="644697"/>
          </a:xfrm>
        </p:spPr>
        <p:txBody>
          <a:bodyPr/>
          <a:lstStyle/>
          <a:p>
            <a:r>
              <a:rPr lang="en-US" sz="3200" dirty="0"/>
              <a:t>Q &amp; A</a:t>
            </a:r>
          </a:p>
        </p:txBody>
      </p:sp>
      <p:sp>
        <p:nvSpPr>
          <p:cNvPr id="6" name="Rectangle 5"/>
          <p:cNvSpPr/>
          <p:nvPr/>
        </p:nvSpPr>
        <p:spPr>
          <a:xfrm>
            <a:off x="201868" y="5768979"/>
            <a:ext cx="48538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r>
              <a:rPr lang="en-US" sz="12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3"/>
              </a:rPr>
              <a:t>https://www.linkedin.com/in/bryancafferky</a:t>
            </a:r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@BryanCafferky – follow 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337" y="1099975"/>
            <a:ext cx="93087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Data Solutions Consultant and Trainer</a:t>
            </a:r>
            <a:r>
              <a:rPr lang="en-US" sz="2000" i="1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Decades of IT Experience in health care, insurance, banking, and ecommerce.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Microsoft MVP.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Author of Pro PowerShell for Database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Founded and lead PASS Chapter The RI Microsoft BI User Group and The SNE R User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Frequent presenter at technical conferences and user groups.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36" y="5169550"/>
            <a:ext cx="1792855" cy="1547405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46BA7D-8195-430D-B1B2-59EA4330D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548" y="6176745"/>
            <a:ext cx="434476" cy="434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97701-9E60-43F9-8590-E626932BF970}"/>
              </a:ext>
            </a:extLst>
          </p:cNvPr>
          <p:cNvSpPr/>
          <p:nvPr/>
        </p:nvSpPr>
        <p:spPr>
          <a:xfrm>
            <a:off x="5531480" y="6176745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Subscribe to me on YouTube!</a:t>
            </a:r>
          </a:p>
        </p:txBody>
      </p:sp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341204" cy="489416"/>
          </a:xfrm>
        </p:spPr>
        <p:txBody>
          <a:bodyPr/>
          <a:lstStyle/>
          <a:p>
            <a:r>
              <a:rPr lang="en-US" sz="3600" dirty="0"/>
              <a:t>Underdog’s Ring is to Underdog</a:t>
            </a:r>
          </a:p>
        </p:txBody>
      </p:sp>
      <p:pic>
        <p:nvPicPr>
          <p:cNvPr id="5122" name="Picture 2" descr="Image result for underdog">
            <a:extLst>
              <a:ext uri="{FF2B5EF4-FFF2-40B4-BE49-F238E27FC236}">
                <a16:creationId xmlns:a16="http://schemas.microsoft.com/office/drawing/2014/main" id="{9A5C1719-114C-41C9-844A-83F928780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97" y="1636434"/>
            <a:ext cx="5327715" cy="45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7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341204" cy="489416"/>
          </a:xfrm>
        </p:spPr>
        <p:txBody>
          <a:bodyPr/>
          <a:lstStyle/>
          <a:p>
            <a:r>
              <a:rPr lang="en-US" sz="3600" dirty="0"/>
              <a:t>Spinach is to Popeye</a:t>
            </a:r>
          </a:p>
        </p:txBody>
      </p:sp>
      <p:pic>
        <p:nvPicPr>
          <p:cNvPr id="6146" name="Picture 2" descr="Image result for popeye">
            <a:extLst>
              <a:ext uri="{FF2B5EF4-FFF2-40B4-BE49-F238E27FC236}">
                <a16:creationId xmlns:a16="http://schemas.microsoft.com/office/drawing/2014/main" id="{5C4C8115-64E1-4AED-82A2-195A6D91E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423" y="1434848"/>
            <a:ext cx="4885653" cy="485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06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341204" cy="489416"/>
          </a:xfrm>
        </p:spPr>
        <p:txBody>
          <a:bodyPr/>
          <a:lstStyle/>
          <a:p>
            <a:r>
              <a:rPr lang="en-US" sz="3600" dirty="0"/>
              <a:t>The Utility Belt is to Batman</a:t>
            </a:r>
          </a:p>
        </p:txBody>
      </p:sp>
      <p:pic>
        <p:nvPicPr>
          <p:cNvPr id="7172" name="Picture 4" descr="Image result for batman">
            <a:extLst>
              <a:ext uri="{FF2B5EF4-FFF2-40B4-BE49-F238E27FC236}">
                <a16:creationId xmlns:a16="http://schemas.microsoft.com/office/drawing/2014/main" id="{89F11A84-66CE-485E-9B80-9F2FCA4A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81" y="1327908"/>
            <a:ext cx="3580355" cy="496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59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12" y="970297"/>
            <a:ext cx="3566182" cy="10347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74" y="2305126"/>
            <a:ext cx="4929844" cy="37936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6723" y="3214465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Language and graphics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EC0A9D-C1F3-4BDD-9766-51479A9F2EB6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5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88900"/>
            <a:ext cx="10690225" cy="984250"/>
          </a:xfrm>
        </p:spPr>
        <p:txBody>
          <a:bodyPr/>
          <a:lstStyle/>
          <a:p>
            <a:r>
              <a:rPr lang="en-US" sz="4400" dirty="0"/>
              <a:t>Presentation Goals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7441" y="1638480"/>
            <a:ext cx="966411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Why Do We Need R?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 Primer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 as a Data Source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 Transformations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 Visuals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D88EB-71BD-44BD-BC00-E8E8B0E06ECB}"/>
              </a:ext>
            </a:extLst>
          </p:cNvPr>
          <p:cNvSpPr txBox="1"/>
          <p:nvPr/>
        </p:nvSpPr>
        <p:spPr>
          <a:xfrm>
            <a:off x="448176" y="5526031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Slides Available at: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899EE-BF33-4BEE-A5CF-29F709E5E95F}"/>
              </a:ext>
            </a:extLst>
          </p:cNvPr>
          <p:cNvSpPr/>
          <p:nvPr/>
        </p:nvSpPr>
        <p:spPr>
          <a:xfrm>
            <a:off x="448176" y="5895363"/>
            <a:ext cx="939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https://github.com/bcafferky/shared/tree/master/PowerBIwithR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60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28327</TotalTime>
  <Words>856</Words>
  <Application>Microsoft Office PowerPoint</Application>
  <PresentationFormat>Widescreen</PresentationFormat>
  <Paragraphs>275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Arial Rounded MT Bold</vt:lpstr>
      <vt:lpstr>Calibri</vt:lpstr>
      <vt:lpstr>Century Gothic</vt:lpstr>
      <vt:lpstr>Wingdings 3</vt:lpstr>
      <vt:lpstr>Ion</vt:lpstr>
      <vt:lpstr>SQL Saturday in Albany, NY July 29th, 2018                 </vt:lpstr>
      <vt:lpstr>PowerPoint Presentation</vt:lpstr>
      <vt:lpstr>Some Things R Better Together</vt:lpstr>
      <vt:lpstr>R is to Power BI as…</vt:lpstr>
      <vt:lpstr>Underdog’s Ring is to Underdog</vt:lpstr>
      <vt:lpstr>Spinach is to Popeye</vt:lpstr>
      <vt:lpstr>The Utility Belt is to Batman</vt:lpstr>
      <vt:lpstr>PowerPoint Presentation</vt:lpstr>
      <vt:lpstr>Presentation Goals</vt:lpstr>
      <vt:lpstr>What is R?</vt:lpstr>
      <vt:lpstr>Why Use R?</vt:lpstr>
      <vt:lpstr>R Features</vt:lpstr>
      <vt:lpstr>Getting Things Set Up</vt:lpstr>
      <vt:lpstr>Get and Install R and R Studio</vt:lpstr>
      <vt:lpstr>RStudio</vt:lpstr>
      <vt:lpstr>R Primer</vt:lpstr>
      <vt:lpstr>PowerPoint Presentation</vt:lpstr>
      <vt:lpstr>PowerPoint Presentation</vt:lpstr>
      <vt:lpstr>Using R with Power BI</vt:lpstr>
      <vt:lpstr>Enabling R Scripts</vt:lpstr>
      <vt:lpstr>Power BI R Script as a Data Source</vt:lpstr>
      <vt:lpstr>Power BI R Script as a Data Source</vt:lpstr>
      <vt:lpstr>Power BI R Script as a Data Source</vt:lpstr>
      <vt:lpstr>Power BI R Script as a Data Source</vt:lpstr>
      <vt:lpstr>Demo</vt:lpstr>
      <vt:lpstr>Windows with AI Enabled</vt:lpstr>
      <vt:lpstr>Transformation Script</vt:lpstr>
      <vt:lpstr>Transformation Script</vt:lpstr>
      <vt:lpstr>Transformation Script</vt:lpstr>
      <vt:lpstr>Demo</vt:lpstr>
      <vt:lpstr>PowerPoint Presentation</vt:lpstr>
      <vt:lpstr>Visualizations with R</vt:lpstr>
      <vt:lpstr>Visualizations with R</vt:lpstr>
      <vt:lpstr>Visualizations with R</vt:lpstr>
      <vt:lpstr>Visualizations with R</vt:lpstr>
      <vt:lpstr>Demo</vt:lpstr>
      <vt:lpstr>Visualizations with R</vt:lpstr>
      <vt:lpstr>PowerPoint Presentation</vt:lpstr>
      <vt:lpstr>PowerPoint Presentation</vt:lpstr>
      <vt:lpstr>Visualizations with R</vt:lpstr>
      <vt:lpstr>Demo with Predictive Model</vt:lpstr>
      <vt:lpstr>Data Sources</vt:lpstr>
      <vt:lpstr>Review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Searching</dc:title>
  <dc:creator>BryanCafferky</dc:creator>
  <cp:lastModifiedBy>Bryan C</cp:lastModifiedBy>
  <cp:revision>355</cp:revision>
  <dcterms:created xsi:type="dcterms:W3CDTF">2015-12-02T19:37:42Z</dcterms:created>
  <dcterms:modified xsi:type="dcterms:W3CDTF">2018-06-11T21:11:42Z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brcaffer@microsoft.com</vt:lpwstr>
  </property>
  <property fmtid="{D5CDD505-2E9C-101B-9397-08002B2CF9AE}" pid="5" name="MSIP_Label_f42aa342-8706-4288-bd11-ebb85995028c_SetDate">
    <vt:lpwstr>2018-06-04T22:19:56.1211985Z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